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Schoolbell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2300" y="3634691"/>
            <a:ext cx="5594401" cy="5941096"/>
          </a:xfrm>
          <a:custGeom>
            <a:avLst/>
            <a:gdLst/>
            <a:ahLst/>
            <a:cxnLst/>
            <a:rect l="l" t="t" r="r" b="b"/>
            <a:pathLst>
              <a:path w="5594401" h="5941096">
                <a:moveTo>
                  <a:pt x="0" y="0"/>
                </a:moveTo>
                <a:lnTo>
                  <a:pt x="5594401" y="0"/>
                </a:lnTo>
                <a:lnTo>
                  <a:pt x="5594401" y="5941096"/>
                </a:lnTo>
                <a:lnTo>
                  <a:pt x="0" y="5941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330226" y="1256259"/>
            <a:ext cx="1440933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Posed Based EKF SLAM (PEKF-SLAM) Using ICP laser scans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1530" y="76528"/>
            <a:ext cx="903359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Hands On Localization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7301" y="7613866"/>
            <a:ext cx="8195184" cy="231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Supervisors: </a:t>
            </a:r>
          </a:p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Prof. Pedro </a:t>
            </a:r>
            <a:r>
              <a:rPr lang="en-US" sz="44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Ridao</a:t>
            </a:r>
            <a:r>
              <a:rPr lang="en-US" sz="4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Rodriguez</a:t>
            </a:r>
          </a:p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Roger Pi </a:t>
            </a:r>
            <a:r>
              <a:rPr lang="en-US" sz="44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Roig</a:t>
            </a:r>
            <a:r>
              <a:rPr lang="en-US" sz="4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5919" y="4428604"/>
            <a:ext cx="5105688" cy="231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Pravin Oli</a:t>
            </a:r>
          </a:p>
          <a:p>
            <a:pPr algn="ctr">
              <a:lnSpc>
                <a:spcPts val="6160"/>
              </a:lnSpc>
            </a:pPr>
            <a:r>
              <a:rPr lang="en-US" sz="44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Gebrecherkos</a:t>
            </a:r>
            <a:r>
              <a:rPr lang="en-US" sz="4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9109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7" y="0"/>
                </a:lnTo>
                <a:lnTo>
                  <a:pt x="105930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4572" y="1519469"/>
            <a:ext cx="3997114" cy="3590693"/>
          </a:xfrm>
          <a:custGeom>
            <a:avLst/>
            <a:gdLst/>
            <a:ahLst/>
            <a:cxnLst/>
            <a:rect l="l" t="t" r="r" b="b"/>
            <a:pathLst>
              <a:path w="3997114" h="3590693">
                <a:moveTo>
                  <a:pt x="0" y="0"/>
                </a:moveTo>
                <a:lnTo>
                  <a:pt x="3997114" y="0"/>
                </a:lnTo>
                <a:lnTo>
                  <a:pt x="3997114" y="3590693"/>
                </a:lnTo>
                <a:lnTo>
                  <a:pt x="0" y="359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88" b="-113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43955" y="1028700"/>
            <a:ext cx="5192385" cy="8991050"/>
          </a:xfrm>
          <a:custGeom>
            <a:avLst/>
            <a:gdLst/>
            <a:ahLst/>
            <a:cxnLst/>
            <a:rect l="l" t="t" r="r" b="b"/>
            <a:pathLst>
              <a:path w="5192385" h="8991050">
                <a:moveTo>
                  <a:pt x="0" y="0"/>
                </a:moveTo>
                <a:lnTo>
                  <a:pt x="5192385" y="0"/>
                </a:lnTo>
                <a:lnTo>
                  <a:pt x="5192385" y="8991050"/>
                </a:lnTo>
                <a:lnTo>
                  <a:pt x="0" y="899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98967" y="20965"/>
            <a:ext cx="1169959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 IMU Heading Correction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3200" y="6253420"/>
            <a:ext cx="7381144" cy="2766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5445" lvl="1" indent="-237723" algn="just">
              <a:lnSpc>
                <a:spcPts val="3083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ˆθ — predicted heading from the state </a:t>
            </a:r>
            <a:r>
              <a:rPr lang="en-US" sz="25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xk</a:t>
            </a:r>
            <a:endParaRPr lang="en-US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5445" lvl="1" indent="-237723" algn="just">
              <a:lnSpc>
                <a:spcPts val="3083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vk</a:t>
            </a: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∼ N (0, </a:t>
            </a:r>
            <a:r>
              <a:rPr lang="en-US" sz="25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Rk</a:t>
            </a: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— additive zero-mean Gaussian noise from the IMU</a:t>
            </a:r>
          </a:p>
          <a:p>
            <a:pPr marL="475445" lvl="1" indent="-237723" algn="just">
              <a:lnSpc>
                <a:spcPts val="3083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θIMU</a:t>
            </a: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— measured yaw angle from the IMU</a:t>
            </a:r>
          </a:p>
          <a:p>
            <a:pPr marL="475445" lvl="1" indent="-237723" algn="just">
              <a:lnSpc>
                <a:spcPts val="3083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Hk</a:t>
            </a: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— observation matrix</a:t>
            </a:r>
          </a:p>
          <a:p>
            <a:pPr marL="475445" lvl="1" indent="-237723" algn="just">
              <a:lnSpc>
                <a:spcPts val="3083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Rk</a:t>
            </a: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— measurement noise covariance</a:t>
            </a:r>
          </a:p>
          <a:p>
            <a:pPr marL="475445" lvl="1" indent="-237723" algn="just">
              <a:lnSpc>
                <a:spcPts val="3083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Pk — current pose covariance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87242" y="2291471"/>
            <a:ext cx="7188062" cy="6431763"/>
          </a:xfrm>
          <a:custGeom>
            <a:avLst/>
            <a:gdLst/>
            <a:ahLst/>
            <a:cxnLst/>
            <a:rect l="l" t="t" r="r" b="b"/>
            <a:pathLst>
              <a:path w="7188062" h="6431763">
                <a:moveTo>
                  <a:pt x="0" y="0"/>
                </a:moveTo>
                <a:lnTo>
                  <a:pt x="7188062" y="0"/>
                </a:lnTo>
                <a:lnTo>
                  <a:pt x="7188062" y="6431763"/>
                </a:lnTo>
                <a:lnTo>
                  <a:pt x="0" y="6431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92" r="-457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3765" y="2257840"/>
            <a:ext cx="7971574" cy="5470492"/>
          </a:xfrm>
          <a:custGeom>
            <a:avLst/>
            <a:gdLst/>
            <a:ahLst/>
            <a:cxnLst/>
            <a:rect l="l" t="t" r="r" b="b"/>
            <a:pathLst>
              <a:path w="7971574" h="5470492">
                <a:moveTo>
                  <a:pt x="0" y="0"/>
                </a:moveTo>
                <a:lnTo>
                  <a:pt x="7971574" y="0"/>
                </a:lnTo>
                <a:lnTo>
                  <a:pt x="7971574" y="5470493"/>
                </a:lnTo>
                <a:lnTo>
                  <a:pt x="0" y="5470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98258" y="8522192"/>
            <a:ext cx="4488797" cy="1037733"/>
          </a:xfrm>
          <a:custGeom>
            <a:avLst/>
            <a:gdLst/>
            <a:ahLst/>
            <a:cxnLst/>
            <a:rect l="l" t="t" r="r" b="b"/>
            <a:pathLst>
              <a:path w="4488797" h="1037733">
                <a:moveTo>
                  <a:pt x="0" y="0"/>
                </a:moveTo>
                <a:lnTo>
                  <a:pt x="4488796" y="0"/>
                </a:lnTo>
                <a:lnTo>
                  <a:pt x="4488796" y="1037733"/>
                </a:lnTo>
                <a:lnTo>
                  <a:pt x="0" y="1037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9. ICP Scan Match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65" y="958606"/>
            <a:ext cx="152476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ICP (Iterative Closest Point)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Aligning (2D or 3D) point clouds by estimating the rigid transformations.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289" y="7814058"/>
            <a:ext cx="17046604" cy="55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  <a:spcBef>
                <a:spcPct val="0"/>
              </a:spcBef>
            </a:pPr>
            <a:r>
              <a:rPr lang="en-US" sz="323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 </a:t>
            </a:r>
            <a:r>
              <a:rPr lang="en-US" sz="32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the transformation Tjk​ that minimizes this total squared distance: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22428" y="1969475"/>
            <a:ext cx="13757926" cy="6861766"/>
          </a:xfrm>
          <a:custGeom>
            <a:avLst/>
            <a:gdLst/>
            <a:ahLst/>
            <a:cxnLst/>
            <a:rect l="l" t="t" r="r" b="b"/>
            <a:pathLst>
              <a:path w="13757926" h="6861766">
                <a:moveTo>
                  <a:pt x="0" y="0"/>
                </a:moveTo>
                <a:lnTo>
                  <a:pt x="13757926" y="0"/>
                </a:lnTo>
                <a:lnTo>
                  <a:pt x="13757926" y="6861765"/>
                </a:lnTo>
                <a:lnTo>
                  <a:pt x="0" y="686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616872" y="20965"/>
            <a:ext cx="1146210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10. ICP Trade-OFF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D8224B-C45D-A7BF-231A-0A9DC622F01A}"/>
              </a:ext>
            </a:extLst>
          </p:cNvPr>
          <p:cNvCxnSpPr/>
          <p:nvPr/>
        </p:nvCxnSpPr>
        <p:spPr>
          <a:xfrm flipH="1">
            <a:off x="6172200" y="4076700"/>
            <a:ext cx="2057400" cy="74326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C7904-2A8F-F6B2-337F-E621C032A73B}"/>
              </a:ext>
            </a:extLst>
          </p:cNvPr>
          <p:cNvCxnSpPr>
            <a:cxnSpLocks/>
          </p:cNvCxnSpPr>
          <p:nvPr/>
        </p:nvCxnSpPr>
        <p:spPr>
          <a:xfrm flipH="1" flipV="1">
            <a:off x="9148763" y="4059382"/>
            <a:ext cx="2205037" cy="76058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14400" y="3149002"/>
            <a:ext cx="5869739" cy="5007614"/>
          </a:xfrm>
          <a:custGeom>
            <a:avLst/>
            <a:gdLst/>
            <a:ahLst/>
            <a:cxnLst/>
            <a:rect l="l" t="t" r="r" b="b"/>
            <a:pathLst>
              <a:path w="5869739" h="5007614">
                <a:moveTo>
                  <a:pt x="0" y="0"/>
                </a:moveTo>
                <a:lnTo>
                  <a:pt x="5869739" y="0"/>
                </a:lnTo>
                <a:lnTo>
                  <a:pt x="5869739" y="5007615"/>
                </a:lnTo>
                <a:lnTo>
                  <a:pt x="0" y="5007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87" b="-80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03862" y="3108757"/>
            <a:ext cx="6011384" cy="5198101"/>
          </a:xfrm>
          <a:custGeom>
            <a:avLst/>
            <a:gdLst/>
            <a:ahLst/>
            <a:cxnLst/>
            <a:rect l="l" t="t" r="r" b="b"/>
            <a:pathLst>
              <a:path w="6319871" h="5415018">
                <a:moveTo>
                  <a:pt x="0" y="0"/>
                </a:moveTo>
                <a:lnTo>
                  <a:pt x="6319871" y="0"/>
                </a:lnTo>
                <a:lnTo>
                  <a:pt x="6319871" y="5415018"/>
                </a:lnTo>
                <a:lnTo>
                  <a:pt x="0" y="5415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03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92209" y="2803384"/>
            <a:ext cx="3570006" cy="661112"/>
          </a:xfrm>
          <a:custGeom>
            <a:avLst/>
            <a:gdLst/>
            <a:ahLst/>
            <a:cxnLst/>
            <a:rect l="l" t="t" r="r" b="b"/>
            <a:pathLst>
              <a:path w="3570006" h="661112">
                <a:moveTo>
                  <a:pt x="0" y="0"/>
                </a:moveTo>
                <a:lnTo>
                  <a:pt x="3570007" y="0"/>
                </a:lnTo>
                <a:lnTo>
                  <a:pt x="3570007" y="661112"/>
                </a:lnTo>
                <a:lnTo>
                  <a:pt x="0" y="66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11. Data Association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477" y="1270529"/>
            <a:ext cx="12929287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Strategy: 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ICNN (Individual Compatibility Nearest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Neighbour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6027" y="2769863"/>
            <a:ext cx="45594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Test:  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Chi Square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49269" y="8475995"/>
            <a:ext cx="8600367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α is the confidence level (e.g., 0.95)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dof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= degrees of freedom (3 for 2D pose)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1732" y="2020196"/>
            <a:ext cx="6324601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 : 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Mahalanobis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94523" y="4886642"/>
            <a:ext cx="7916107" cy="1835001"/>
          </a:xfrm>
          <a:custGeom>
            <a:avLst/>
            <a:gdLst/>
            <a:ahLst/>
            <a:cxnLst/>
            <a:rect l="l" t="t" r="r" b="b"/>
            <a:pathLst>
              <a:path w="7916107" h="1835001">
                <a:moveTo>
                  <a:pt x="0" y="0"/>
                </a:moveTo>
                <a:lnTo>
                  <a:pt x="7916107" y="0"/>
                </a:lnTo>
                <a:lnTo>
                  <a:pt x="7916107" y="1835001"/>
                </a:lnTo>
                <a:lnTo>
                  <a:pt x="0" y="1835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7637" y="5150477"/>
            <a:ext cx="5952335" cy="1147950"/>
          </a:xfrm>
          <a:custGeom>
            <a:avLst/>
            <a:gdLst/>
            <a:ahLst/>
            <a:cxnLst/>
            <a:rect l="l" t="t" r="r" b="b"/>
            <a:pathLst>
              <a:path w="5952335" h="1147950">
                <a:moveTo>
                  <a:pt x="0" y="0"/>
                </a:moveTo>
                <a:lnTo>
                  <a:pt x="5952335" y="0"/>
                </a:lnTo>
                <a:lnTo>
                  <a:pt x="5952335" y="1147950"/>
                </a:lnTo>
                <a:lnTo>
                  <a:pt x="0" y="114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36453" y="8104611"/>
            <a:ext cx="5225941" cy="1026185"/>
          </a:xfrm>
          <a:custGeom>
            <a:avLst/>
            <a:gdLst/>
            <a:ahLst/>
            <a:cxnLst/>
            <a:rect l="l" t="t" r="r" b="b"/>
            <a:pathLst>
              <a:path w="5225941" h="1026185">
                <a:moveTo>
                  <a:pt x="0" y="0"/>
                </a:moveTo>
                <a:lnTo>
                  <a:pt x="5225941" y="0"/>
                </a:lnTo>
                <a:lnTo>
                  <a:pt x="5225941" y="1026185"/>
                </a:lnTo>
                <a:lnTo>
                  <a:pt x="0" y="1026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23802" y="7513867"/>
            <a:ext cx="5127745" cy="2051098"/>
          </a:xfrm>
          <a:custGeom>
            <a:avLst/>
            <a:gdLst/>
            <a:ahLst/>
            <a:cxnLst/>
            <a:rect l="l" t="t" r="r" b="b"/>
            <a:pathLst>
              <a:path w="5127745" h="2051098">
                <a:moveTo>
                  <a:pt x="0" y="0"/>
                </a:moveTo>
                <a:lnTo>
                  <a:pt x="5127745" y="0"/>
                </a:lnTo>
                <a:lnTo>
                  <a:pt x="5127745" y="2051098"/>
                </a:lnTo>
                <a:lnTo>
                  <a:pt x="0" y="2051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52800" y="2544633"/>
            <a:ext cx="3528770" cy="490756"/>
          </a:xfrm>
          <a:custGeom>
            <a:avLst/>
            <a:gdLst/>
            <a:ahLst/>
            <a:cxnLst/>
            <a:rect l="l" t="t" r="r" b="b"/>
            <a:pathLst>
              <a:path w="3528770" h="490756">
                <a:moveTo>
                  <a:pt x="0" y="0"/>
                </a:moveTo>
                <a:lnTo>
                  <a:pt x="3528770" y="0"/>
                </a:lnTo>
                <a:lnTo>
                  <a:pt x="3528770" y="490756"/>
                </a:lnTo>
                <a:lnTo>
                  <a:pt x="0" y="490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1977" y="1187364"/>
            <a:ext cx="5255131" cy="3549036"/>
          </a:xfrm>
          <a:custGeom>
            <a:avLst/>
            <a:gdLst/>
            <a:ahLst/>
            <a:cxnLst/>
            <a:rect l="l" t="t" r="r" b="b"/>
            <a:pathLst>
              <a:path w="6640067" h="3900926">
                <a:moveTo>
                  <a:pt x="0" y="0"/>
                </a:moveTo>
                <a:lnTo>
                  <a:pt x="6640067" y="0"/>
                </a:lnTo>
                <a:lnTo>
                  <a:pt x="6640067" y="3900926"/>
                </a:lnTo>
                <a:lnTo>
                  <a:pt x="0" y="3900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20" r="-222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318247" y="20965"/>
            <a:ext cx="8092953" cy="83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12. Observation Jacobian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181" y="4075409"/>
            <a:ext cx="978430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 Jacobian with Respect to Pose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224" y="6975076"/>
            <a:ext cx="965126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 Jacobian with Respect to Noise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0892" y="1536106"/>
            <a:ext cx="574174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Relative pose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25096" y="1219706"/>
            <a:ext cx="9139643" cy="8578437"/>
          </a:xfrm>
          <a:custGeom>
            <a:avLst/>
            <a:gdLst/>
            <a:ahLst/>
            <a:cxnLst/>
            <a:rect l="l" t="t" r="r" b="b"/>
            <a:pathLst>
              <a:path w="9139643" h="8578437">
                <a:moveTo>
                  <a:pt x="0" y="0"/>
                </a:moveTo>
                <a:lnTo>
                  <a:pt x="9139643" y="0"/>
                </a:lnTo>
                <a:lnTo>
                  <a:pt x="9139643" y="8578437"/>
                </a:lnTo>
                <a:lnTo>
                  <a:pt x="0" y="857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5022" y="2322653"/>
            <a:ext cx="4101529" cy="621444"/>
          </a:xfrm>
          <a:custGeom>
            <a:avLst/>
            <a:gdLst/>
            <a:ahLst/>
            <a:cxnLst/>
            <a:rect l="l" t="t" r="r" b="b"/>
            <a:pathLst>
              <a:path w="4101529" h="621444">
                <a:moveTo>
                  <a:pt x="0" y="0"/>
                </a:moveTo>
                <a:lnTo>
                  <a:pt x="4101530" y="0"/>
                </a:lnTo>
                <a:lnTo>
                  <a:pt x="4101530" y="621444"/>
                </a:lnTo>
                <a:lnTo>
                  <a:pt x="0" y="621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5022" y="4088785"/>
            <a:ext cx="6017209" cy="540609"/>
          </a:xfrm>
          <a:custGeom>
            <a:avLst/>
            <a:gdLst/>
            <a:ahLst/>
            <a:cxnLst/>
            <a:rect l="l" t="t" r="r" b="b"/>
            <a:pathLst>
              <a:path w="6017209" h="540609">
                <a:moveTo>
                  <a:pt x="0" y="0"/>
                </a:moveTo>
                <a:lnTo>
                  <a:pt x="6017209" y="0"/>
                </a:lnTo>
                <a:lnTo>
                  <a:pt x="6017209" y="540609"/>
                </a:lnTo>
                <a:lnTo>
                  <a:pt x="0" y="540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3261" y="6303692"/>
            <a:ext cx="4035475" cy="530208"/>
          </a:xfrm>
          <a:custGeom>
            <a:avLst/>
            <a:gdLst/>
            <a:ahLst/>
            <a:cxnLst/>
            <a:rect l="l" t="t" r="r" b="b"/>
            <a:pathLst>
              <a:path w="4035475" h="530208">
                <a:moveTo>
                  <a:pt x="0" y="0"/>
                </a:moveTo>
                <a:lnTo>
                  <a:pt x="4035475" y="0"/>
                </a:lnTo>
                <a:lnTo>
                  <a:pt x="4035475" y="530208"/>
                </a:lnTo>
                <a:lnTo>
                  <a:pt x="0" y="530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1026" y="8412780"/>
            <a:ext cx="6081205" cy="474420"/>
          </a:xfrm>
          <a:custGeom>
            <a:avLst/>
            <a:gdLst/>
            <a:ahLst/>
            <a:cxnLst/>
            <a:rect l="l" t="t" r="r" b="b"/>
            <a:pathLst>
              <a:path w="6081205" h="474420">
                <a:moveTo>
                  <a:pt x="0" y="0"/>
                </a:moveTo>
                <a:lnTo>
                  <a:pt x="6081205" y="0"/>
                </a:lnTo>
                <a:lnTo>
                  <a:pt x="6081205" y="474420"/>
                </a:lnTo>
                <a:lnTo>
                  <a:pt x="0" y="474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13. EKF Update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797" y="1527633"/>
            <a:ext cx="50119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Residual (Innovation)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5022" y="3155970"/>
            <a:ext cx="26495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Kalman Gain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030" y="5308900"/>
            <a:ext cx="338737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State Update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026" y="7327565"/>
            <a:ext cx="431397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Covariance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2694" y="1273946"/>
            <a:ext cx="8414581" cy="8135167"/>
          </a:xfrm>
          <a:custGeom>
            <a:avLst/>
            <a:gdLst/>
            <a:ahLst/>
            <a:cxnLst/>
            <a:rect l="l" t="t" r="r" b="b"/>
            <a:pathLst>
              <a:path w="8414581" h="8135167">
                <a:moveTo>
                  <a:pt x="0" y="0"/>
                </a:moveTo>
                <a:lnTo>
                  <a:pt x="8414581" y="0"/>
                </a:lnTo>
                <a:lnTo>
                  <a:pt x="8414581" y="8135166"/>
                </a:lnTo>
                <a:lnTo>
                  <a:pt x="0" y="8135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88" t="-18376" r="-11349" b="-6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33134" y="1149613"/>
            <a:ext cx="4043684" cy="3536144"/>
          </a:xfrm>
          <a:custGeom>
            <a:avLst/>
            <a:gdLst/>
            <a:ahLst/>
            <a:cxnLst/>
            <a:rect l="l" t="t" r="r" b="b"/>
            <a:pathLst>
              <a:path w="4043684" h="3536144">
                <a:moveTo>
                  <a:pt x="0" y="0"/>
                </a:moveTo>
                <a:lnTo>
                  <a:pt x="4043684" y="0"/>
                </a:lnTo>
                <a:lnTo>
                  <a:pt x="4043684" y="3536144"/>
                </a:lnTo>
                <a:lnTo>
                  <a:pt x="0" y="3536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86089" y="5742904"/>
            <a:ext cx="3990729" cy="3666208"/>
          </a:xfrm>
          <a:custGeom>
            <a:avLst/>
            <a:gdLst/>
            <a:ahLst/>
            <a:cxnLst/>
            <a:rect l="l" t="t" r="r" b="b"/>
            <a:pathLst>
              <a:path w="3990729" h="3666208">
                <a:moveTo>
                  <a:pt x="0" y="0"/>
                </a:moveTo>
                <a:lnTo>
                  <a:pt x="3990729" y="0"/>
                </a:lnTo>
                <a:lnTo>
                  <a:pt x="3990729" y="3666208"/>
                </a:lnTo>
                <a:lnTo>
                  <a:pt x="0" y="3666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18247" y="20965"/>
            <a:ext cx="8414581" cy="83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14. Mapping &amp; Visualization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1321" y="4743414"/>
            <a:ext cx="57132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Perfectly Aligned Scans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1321" y="9342437"/>
            <a:ext cx="57132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Mis- Aligned Scans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342" t="-1039" r="-2380180" b="-29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15. Simulation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pic>
        <p:nvPicPr>
          <p:cNvPr id="7" name="WhatsApp Video 2025-05-25 at 7.42.26 PM">
            <a:hlinkClick r:id="" action="ppaction://media"/>
            <a:extLst>
              <a:ext uri="{FF2B5EF4-FFF2-40B4-BE49-F238E27FC236}">
                <a16:creationId xmlns:a16="http://schemas.microsoft.com/office/drawing/2014/main" id="{7DA96C49-17EB-0FF3-3BA9-FC2AD5404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3382" y="1168717"/>
            <a:ext cx="14935200" cy="8463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2125723" y="1025281"/>
            <a:ext cx="13721699" cy="8233019"/>
          </a:xfrm>
          <a:custGeom>
            <a:avLst/>
            <a:gdLst/>
            <a:ahLst/>
            <a:cxnLst/>
            <a:rect l="l" t="t" r="r" b="b"/>
            <a:pathLst>
              <a:path w="13721699" h="8233019">
                <a:moveTo>
                  <a:pt x="0" y="0"/>
                </a:moveTo>
                <a:lnTo>
                  <a:pt x="13721699" y="0"/>
                </a:lnTo>
                <a:lnTo>
                  <a:pt x="13721699" y="8233019"/>
                </a:lnTo>
                <a:lnTo>
                  <a:pt x="0" y="8233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 Experiment &amp; 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3018" y="9191308"/>
            <a:ext cx="119324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ICP slam Vs DR IMU (3 sigma uncertainity)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82543" y="1028700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0" y="0"/>
                </a:moveTo>
                <a:lnTo>
                  <a:pt x="12375338" y="0"/>
                </a:lnTo>
                <a:lnTo>
                  <a:pt x="12375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 Experiment &amp; 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5579" y="9191625"/>
            <a:ext cx="119324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ICP slam Vs DR IMU (x, y, Theta)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342219" y="20965"/>
            <a:ext cx="360356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872" y="1049100"/>
            <a:ext cx="7999651" cy="8993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System Overview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State Representation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Motion Model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Scan Acquisition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 Pose Addition</a:t>
            </a:r>
          </a:p>
          <a:p>
            <a:pPr marL="989022" lvl="1" indent="-494511" algn="l">
              <a:lnSpc>
                <a:spcPts val="71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IMU (Heading Correction)</a:t>
            </a:r>
          </a:p>
          <a:p>
            <a:pPr marL="989022" lvl="1" indent="-494511">
              <a:lnSpc>
                <a:spcPts val="7100"/>
              </a:lnSpc>
              <a:buFontTx/>
              <a:buAutoNum type="arabicPeriod"/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ICP Based Scan Match</a:t>
            </a:r>
          </a:p>
          <a:p>
            <a:pPr marL="989022" lvl="1" indent="-494511">
              <a:lnSpc>
                <a:spcPts val="7100"/>
              </a:lnSpc>
              <a:buFontTx/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ICP Trade-Off</a:t>
            </a:r>
            <a:endParaRPr lang="en-US" sz="3500" u="none" strike="noStrike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17523" y="2256470"/>
            <a:ext cx="7589377" cy="680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11. Data Association</a:t>
            </a:r>
          </a:p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12. Observation Model</a:t>
            </a:r>
          </a:p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13. EKF Update</a:t>
            </a:r>
          </a:p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14. Mapping and Visualization</a:t>
            </a:r>
          </a:p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15. </a:t>
            </a: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Simulation</a:t>
            </a:r>
            <a:endParaRPr lang="en-US" sz="3500" u="none" strike="noStrike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 Experiment &amp; Result</a:t>
            </a:r>
          </a:p>
          <a:p>
            <a:pPr algn="l">
              <a:lnSpc>
                <a:spcPts val="6738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16. Conclusion</a:t>
            </a:r>
          </a:p>
          <a:p>
            <a:pPr algn="l">
              <a:lnSpc>
                <a:spcPts val="6738"/>
              </a:lnSpc>
              <a:spcBef>
                <a:spcPct val="0"/>
              </a:spcBef>
            </a:pPr>
            <a:endParaRPr lang="en-US" sz="3500" u="none" strike="noStrike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148762" y="1028700"/>
            <a:ext cx="47625" cy="9258300"/>
          </a:xfrm>
          <a:custGeom>
            <a:avLst/>
            <a:gdLst/>
            <a:ahLst/>
            <a:cxnLst/>
            <a:rect l="l" t="t" r="r" b="b"/>
            <a:pathLst>
              <a:path w="47625" h="9258300">
                <a:moveTo>
                  <a:pt x="0" y="0"/>
                </a:moveTo>
                <a:lnTo>
                  <a:pt x="47626" y="0"/>
                </a:lnTo>
                <a:lnTo>
                  <a:pt x="4762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19275" t="-1039" r="-27718372" b="-2946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17. 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9419" y="1920572"/>
            <a:ext cx="15075155" cy="688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866" lvl="1" indent="-422433" algn="l">
              <a:lnSpc>
                <a:spcPts val="5478"/>
              </a:lnSpc>
              <a:buFont typeface="Arial"/>
              <a:buChar char="•"/>
            </a:pPr>
            <a:r>
              <a:rPr lang="en-US" sz="39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PEKF SLAM system clearly outperforms dead reckoning.</a:t>
            </a:r>
          </a:p>
          <a:p>
            <a:pPr algn="l">
              <a:lnSpc>
                <a:spcPts val="5478"/>
              </a:lnSpc>
            </a:pPr>
            <a:endParaRPr lang="en-US" sz="391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44866" lvl="1" indent="-422433" algn="l">
              <a:lnSpc>
                <a:spcPts val="5478"/>
              </a:lnSpc>
              <a:buFont typeface="Arial"/>
              <a:buChar char="•"/>
            </a:pPr>
            <a:r>
              <a:rPr lang="en-US" sz="39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Compensates for odometry drift through IMU corrections and scan registration.</a:t>
            </a:r>
          </a:p>
          <a:p>
            <a:pPr algn="l">
              <a:lnSpc>
                <a:spcPts val="5478"/>
              </a:lnSpc>
            </a:pPr>
            <a:endParaRPr lang="en-US" sz="391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44866" lvl="1" indent="-422433" algn="l">
              <a:lnSpc>
                <a:spcPts val="5478"/>
              </a:lnSpc>
              <a:buFont typeface="Arial"/>
              <a:buChar char="•"/>
            </a:pPr>
            <a:r>
              <a:rPr lang="en-US" sz="39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Maintains a global map and pose history.</a:t>
            </a:r>
          </a:p>
          <a:p>
            <a:pPr algn="l">
              <a:lnSpc>
                <a:spcPts val="5478"/>
              </a:lnSpc>
            </a:pPr>
            <a:endParaRPr lang="en-US" sz="391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44866" lvl="1" indent="-422433" algn="l">
              <a:lnSpc>
                <a:spcPts val="5478"/>
              </a:lnSpc>
              <a:buFont typeface="Arial"/>
              <a:buChar char="•"/>
            </a:pPr>
            <a:r>
              <a:rPr lang="en-US" sz="39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ICNN filters out bad scan matches, improving robustness.</a:t>
            </a:r>
          </a:p>
          <a:p>
            <a:pPr algn="l">
              <a:lnSpc>
                <a:spcPts val="5478"/>
              </a:lnSpc>
            </a:pPr>
            <a:endParaRPr lang="en-US" sz="391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44866" lvl="1" indent="-422433" algn="l">
              <a:lnSpc>
                <a:spcPts val="5478"/>
              </a:lnSpc>
              <a:buFont typeface="Arial"/>
              <a:buChar char="•"/>
            </a:pPr>
            <a:r>
              <a:rPr lang="en-US" sz="39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Trustworthy SLAM in Noisy and Featureless Environment.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5730" y="159828"/>
            <a:ext cx="9931852" cy="10127172"/>
          </a:xfrm>
          <a:custGeom>
            <a:avLst/>
            <a:gdLst/>
            <a:ahLst/>
            <a:cxnLst/>
            <a:rect l="l" t="t" r="r" b="b"/>
            <a:pathLst>
              <a:path w="9931852" h="10127172">
                <a:moveTo>
                  <a:pt x="0" y="0"/>
                </a:moveTo>
                <a:lnTo>
                  <a:pt x="9931852" y="0"/>
                </a:lnTo>
                <a:lnTo>
                  <a:pt x="9931852" y="10127172"/>
                </a:lnTo>
                <a:lnTo>
                  <a:pt x="0" y="10127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90" t="-4017" b="-11371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3978725" y="-4017513"/>
            <a:ext cx="10321026" cy="18288000"/>
          </a:xfrm>
          <a:custGeom>
            <a:avLst/>
            <a:gdLst/>
            <a:ahLst/>
            <a:cxnLst/>
            <a:rect l="l" t="t" r="r" b="b"/>
            <a:pathLst>
              <a:path w="10321026" h="18288000">
                <a:moveTo>
                  <a:pt x="0" y="0"/>
                </a:moveTo>
                <a:lnTo>
                  <a:pt x="10321025" y="0"/>
                </a:lnTo>
                <a:lnTo>
                  <a:pt x="10321025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t="-11292" r="-293363" b="-1358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33638" y="3099405"/>
            <a:ext cx="14194274" cy="145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38"/>
              </a:lnSpc>
            </a:pPr>
            <a:r>
              <a:rPr lang="en-US" sz="85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1795" y="7193544"/>
            <a:ext cx="14194274" cy="150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8"/>
              </a:lnSpc>
            </a:pPr>
            <a:r>
              <a:rPr lang="en-US" sz="88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42326" y="1257303"/>
            <a:ext cx="3911819" cy="3308257"/>
          </a:xfrm>
          <a:custGeom>
            <a:avLst/>
            <a:gdLst/>
            <a:ahLst/>
            <a:cxnLst/>
            <a:rect l="l" t="t" r="r" b="b"/>
            <a:pathLst>
              <a:path w="4659511" h="3515693">
                <a:moveTo>
                  <a:pt x="0" y="0"/>
                </a:moveTo>
                <a:lnTo>
                  <a:pt x="4659510" y="0"/>
                </a:lnTo>
                <a:lnTo>
                  <a:pt x="4659510" y="3515693"/>
                </a:lnTo>
                <a:lnTo>
                  <a:pt x="0" y="351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4" b="-50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9545" y="1569557"/>
            <a:ext cx="1282255" cy="1264593"/>
          </a:xfrm>
          <a:custGeom>
            <a:avLst/>
            <a:gdLst/>
            <a:ahLst/>
            <a:cxnLst/>
            <a:rect l="l" t="t" r="r" b="b"/>
            <a:pathLst>
              <a:path w="1751915" h="1702565">
                <a:moveTo>
                  <a:pt x="0" y="0"/>
                </a:moveTo>
                <a:lnTo>
                  <a:pt x="1751915" y="0"/>
                </a:lnTo>
                <a:lnTo>
                  <a:pt x="1751915" y="1702566"/>
                </a:lnTo>
                <a:lnTo>
                  <a:pt x="0" y="1702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FC3319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7122536" y="4897545"/>
            <a:ext cx="4069913" cy="3820870"/>
          </a:xfrm>
          <a:custGeom>
            <a:avLst/>
            <a:gdLst/>
            <a:ahLst/>
            <a:cxnLst/>
            <a:rect l="l" t="t" r="r" b="b"/>
            <a:pathLst>
              <a:path w="4069913" h="3820870">
                <a:moveTo>
                  <a:pt x="0" y="0"/>
                </a:moveTo>
                <a:lnTo>
                  <a:pt x="4069913" y="0"/>
                </a:lnTo>
                <a:lnTo>
                  <a:pt x="4069913" y="3820870"/>
                </a:lnTo>
                <a:lnTo>
                  <a:pt x="0" y="3820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" t="-13774" r="-289"/>
            </a:stretch>
          </a:blipFill>
          <a:ln w="47625" cap="sq">
            <a:solidFill>
              <a:srgbClr val="FC3319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419803" y="6269015"/>
            <a:ext cx="3339655" cy="2449400"/>
          </a:xfrm>
          <a:custGeom>
            <a:avLst/>
            <a:gdLst/>
            <a:ahLst/>
            <a:cxnLst/>
            <a:rect l="l" t="t" r="r" b="b"/>
            <a:pathLst>
              <a:path w="4400965" h="3548041">
                <a:moveTo>
                  <a:pt x="0" y="0"/>
                </a:moveTo>
                <a:lnTo>
                  <a:pt x="4400965" y="0"/>
                </a:lnTo>
                <a:lnTo>
                  <a:pt x="4400965" y="3548040"/>
                </a:lnTo>
                <a:lnTo>
                  <a:pt x="0" y="3548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08" b="-11388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541673" y="5902439"/>
            <a:ext cx="3419969" cy="3152771"/>
          </a:xfrm>
          <a:custGeom>
            <a:avLst/>
            <a:gdLst/>
            <a:ahLst/>
            <a:cxnLst/>
            <a:rect l="l" t="t" r="r" b="b"/>
            <a:pathLst>
              <a:path w="4422214" h="3649927">
                <a:moveTo>
                  <a:pt x="0" y="0"/>
                </a:moveTo>
                <a:lnTo>
                  <a:pt x="4422214" y="0"/>
                </a:lnTo>
                <a:lnTo>
                  <a:pt x="4422214" y="3649927"/>
                </a:lnTo>
                <a:lnTo>
                  <a:pt x="0" y="3649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78" r="-5920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214587" y="20965"/>
            <a:ext cx="665966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Introduction-SLAM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86315" y="1257303"/>
            <a:ext cx="8564603" cy="157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5"/>
              </a:lnSpc>
            </a:pPr>
            <a:r>
              <a:rPr lang="en-US" sz="3316" spc="116" dirty="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“Where am I?”</a:t>
            </a:r>
          </a:p>
          <a:p>
            <a:pPr algn="l">
              <a:lnSpc>
                <a:spcPts val="4145"/>
              </a:lnSpc>
            </a:pPr>
            <a:r>
              <a:rPr lang="en-US" sz="3316" spc="116" dirty="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 “What does the world around me look like?”</a:t>
            </a:r>
          </a:p>
          <a:p>
            <a:pPr algn="l">
              <a:lnSpc>
                <a:spcPts val="4145"/>
              </a:lnSpc>
            </a:pPr>
            <a:r>
              <a:rPr lang="en-US" sz="3316" spc="116" dirty="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  “Can I figure both out at the same time?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68182" y="3986882"/>
            <a:ext cx="9305053" cy="52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  <a:spcBef>
                <a:spcPct val="0"/>
              </a:spcBef>
            </a:pPr>
            <a:r>
              <a:rPr lang="en-US" sz="311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SLAM — Simultaneous Localization and Mapping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88168" y="8983081"/>
            <a:ext cx="3720122" cy="55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  <a:spcBef>
                <a:spcPct val="0"/>
              </a:spcBef>
            </a:pPr>
            <a:r>
              <a:rPr lang="en-US" sz="322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Pose EKF SLAM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41673" y="9055210"/>
            <a:ext cx="3419969" cy="55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  <a:spcBef>
                <a:spcPct val="0"/>
              </a:spcBef>
            </a:pPr>
            <a:r>
              <a:rPr lang="en-US" sz="32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Graph SLAM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6668" y="9097384"/>
            <a:ext cx="3883842" cy="55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  <a:spcBef>
                <a:spcPct val="0"/>
              </a:spcBef>
            </a:pPr>
            <a:r>
              <a:rPr lang="en-US" sz="32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Feature EKF SLAM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32354" y="2579509"/>
            <a:ext cx="3611942" cy="2649445"/>
          </a:xfrm>
          <a:custGeom>
            <a:avLst/>
            <a:gdLst/>
            <a:ahLst/>
            <a:cxnLst/>
            <a:rect l="l" t="t" r="r" b="b"/>
            <a:pathLst>
              <a:path w="4100406" h="2881516">
                <a:moveTo>
                  <a:pt x="0" y="0"/>
                </a:moveTo>
                <a:lnTo>
                  <a:pt x="4100406" y="0"/>
                </a:lnTo>
                <a:lnTo>
                  <a:pt x="4100406" y="2881516"/>
                </a:lnTo>
                <a:lnTo>
                  <a:pt x="0" y="28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366" r="-3439" b="-2430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35258" y="2652810"/>
            <a:ext cx="3027010" cy="2348387"/>
          </a:xfrm>
          <a:custGeom>
            <a:avLst/>
            <a:gdLst/>
            <a:ahLst/>
            <a:cxnLst/>
            <a:rect l="l" t="t" r="r" b="b"/>
            <a:pathLst>
              <a:path w="3472745" h="3119641">
                <a:moveTo>
                  <a:pt x="0" y="0"/>
                </a:moveTo>
                <a:lnTo>
                  <a:pt x="3472745" y="0"/>
                </a:lnTo>
                <a:lnTo>
                  <a:pt x="3472745" y="3119641"/>
                </a:lnTo>
                <a:lnTo>
                  <a:pt x="0" y="3119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88" b="-113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15817" y="2197245"/>
            <a:ext cx="3027010" cy="2981818"/>
          </a:xfrm>
          <a:custGeom>
            <a:avLst/>
            <a:gdLst/>
            <a:ahLst/>
            <a:cxnLst/>
            <a:rect l="l" t="t" r="r" b="b"/>
            <a:pathLst>
              <a:path w="3848248" h="3419109">
                <a:moveTo>
                  <a:pt x="0" y="0"/>
                </a:moveTo>
                <a:lnTo>
                  <a:pt x="3848248" y="0"/>
                </a:lnTo>
                <a:lnTo>
                  <a:pt x="384824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303" b="-8303"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4572865" y="5769066"/>
            <a:ext cx="2649445" cy="3902026"/>
          </a:xfrm>
          <a:custGeom>
            <a:avLst/>
            <a:gdLst/>
            <a:ahLst/>
            <a:cxnLst/>
            <a:rect l="l" t="t" r="r" b="b"/>
            <a:pathLst>
              <a:path w="2649445" h="4053103">
                <a:moveTo>
                  <a:pt x="0" y="0"/>
                </a:moveTo>
                <a:lnTo>
                  <a:pt x="2649445" y="0"/>
                </a:lnTo>
                <a:lnTo>
                  <a:pt x="2649445" y="4053103"/>
                </a:lnTo>
                <a:lnTo>
                  <a:pt x="0" y="4053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371" t="-18456" r="-5131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28010" y="6159308"/>
            <a:ext cx="3597227" cy="3051367"/>
          </a:xfrm>
          <a:custGeom>
            <a:avLst/>
            <a:gdLst/>
            <a:ahLst/>
            <a:cxnLst/>
            <a:rect l="l" t="t" r="r" b="b"/>
            <a:pathLst>
              <a:path w="4131432" h="3524623">
                <a:moveTo>
                  <a:pt x="0" y="0"/>
                </a:moveTo>
                <a:lnTo>
                  <a:pt x="4131432" y="0"/>
                </a:lnTo>
                <a:lnTo>
                  <a:pt x="4131432" y="3524623"/>
                </a:lnTo>
                <a:lnTo>
                  <a:pt x="0" y="3524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087" b="-800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973125" y="20965"/>
            <a:ext cx="6942691" cy="83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5858" y="1242198"/>
            <a:ext cx="6858000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84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Full SLAM  Pipeline using: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5858" y="5385818"/>
            <a:ext cx="4775953" cy="47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5118" lvl="1" indent="-312559" algn="ctr">
              <a:lnSpc>
                <a:spcPts val="4053"/>
              </a:lnSpc>
              <a:spcBef>
                <a:spcPct val="0"/>
              </a:spcBef>
              <a:buAutoNum type="arabicPeriod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Motion Model : Odometry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58630" y="9026581"/>
            <a:ext cx="542899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Estimation Method: EKF (Pose-Based)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41069" y="5343208"/>
            <a:ext cx="43921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Observation Model: ICP (relative pose)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01322" y="9407070"/>
            <a:ext cx="5428991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Data Association: ICNN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09755" y="5257258"/>
            <a:ext cx="452771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Measurement Model: Compass (heading)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79450" y="1333500"/>
            <a:ext cx="13538625" cy="8537820"/>
          </a:xfrm>
          <a:custGeom>
            <a:avLst/>
            <a:gdLst/>
            <a:ahLst/>
            <a:cxnLst/>
            <a:rect l="l" t="t" r="r" b="b"/>
            <a:pathLst>
              <a:path w="14128315" h="8960288">
                <a:moveTo>
                  <a:pt x="0" y="0"/>
                </a:moveTo>
                <a:lnTo>
                  <a:pt x="14128315" y="0"/>
                </a:lnTo>
                <a:lnTo>
                  <a:pt x="14128315" y="8960288"/>
                </a:lnTo>
                <a:lnTo>
                  <a:pt x="0" y="896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" t="-1439" b="-14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436998" y="20965"/>
            <a:ext cx="6269352" cy="83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System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684" y="1904798"/>
            <a:ext cx="4438932" cy="2169252"/>
          </a:xfrm>
          <a:custGeom>
            <a:avLst/>
            <a:gdLst/>
            <a:ahLst/>
            <a:cxnLst/>
            <a:rect l="l" t="t" r="r" b="b"/>
            <a:pathLst>
              <a:path w="4438932" h="2169252">
                <a:moveTo>
                  <a:pt x="0" y="0"/>
                </a:moveTo>
                <a:lnTo>
                  <a:pt x="4438931" y="0"/>
                </a:lnTo>
                <a:lnTo>
                  <a:pt x="4438931" y="2169252"/>
                </a:lnTo>
                <a:lnTo>
                  <a:pt x="0" y="216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77679" y="1224229"/>
            <a:ext cx="5903350" cy="3919271"/>
          </a:xfrm>
          <a:custGeom>
            <a:avLst/>
            <a:gdLst/>
            <a:ahLst/>
            <a:cxnLst/>
            <a:rect l="l" t="t" r="r" b="b"/>
            <a:pathLst>
              <a:path w="6241269" h="4047285">
                <a:moveTo>
                  <a:pt x="0" y="0"/>
                </a:moveTo>
                <a:lnTo>
                  <a:pt x="6241268" y="0"/>
                </a:lnTo>
                <a:lnTo>
                  <a:pt x="6241268" y="4047285"/>
                </a:lnTo>
                <a:lnTo>
                  <a:pt x="0" y="4047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FC3319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177679" y="5623939"/>
            <a:ext cx="5903350" cy="3786761"/>
          </a:xfrm>
          <a:custGeom>
            <a:avLst/>
            <a:gdLst/>
            <a:ahLst/>
            <a:cxnLst/>
            <a:rect l="l" t="t" r="r" b="b"/>
            <a:pathLst>
              <a:path w="6230026" h="4295703">
                <a:moveTo>
                  <a:pt x="0" y="0"/>
                </a:moveTo>
                <a:lnTo>
                  <a:pt x="6230025" y="0"/>
                </a:lnTo>
                <a:lnTo>
                  <a:pt x="6230025" y="4295704"/>
                </a:lnTo>
                <a:lnTo>
                  <a:pt x="0" y="429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47684" y="4304889"/>
            <a:ext cx="6417466" cy="1505073"/>
          </a:xfrm>
          <a:custGeom>
            <a:avLst/>
            <a:gdLst/>
            <a:ahLst/>
            <a:cxnLst/>
            <a:rect l="l" t="t" r="r" b="b"/>
            <a:pathLst>
              <a:path w="6417466" h="1505073">
                <a:moveTo>
                  <a:pt x="0" y="0"/>
                </a:moveTo>
                <a:lnTo>
                  <a:pt x="6417465" y="0"/>
                </a:lnTo>
                <a:lnTo>
                  <a:pt x="6417465" y="1505073"/>
                </a:lnTo>
                <a:lnTo>
                  <a:pt x="0" y="1505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7684" y="7562815"/>
            <a:ext cx="6908011" cy="2021857"/>
          </a:xfrm>
          <a:custGeom>
            <a:avLst/>
            <a:gdLst/>
            <a:ahLst/>
            <a:cxnLst/>
            <a:rect l="l" t="t" r="r" b="b"/>
            <a:pathLst>
              <a:path w="6908011" h="2021857">
                <a:moveTo>
                  <a:pt x="0" y="0"/>
                </a:moveTo>
                <a:lnTo>
                  <a:pt x="6908011" y="0"/>
                </a:lnTo>
                <a:lnTo>
                  <a:pt x="6908011" y="2021857"/>
                </a:lnTo>
                <a:lnTo>
                  <a:pt x="0" y="2021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559708" y="20965"/>
            <a:ext cx="7699092" cy="838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State Representation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67079"/>
            <a:ext cx="8535293" cy="53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8"/>
              </a:lnSpc>
              <a:spcBef>
                <a:spcPct val="0"/>
              </a:spcBef>
            </a:pPr>
            <a:r>
              <a:rPr lang="en-US" sz="32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State Vector: </a:t>
            </a:r>
            <a:r>
              <a:rPr lang="en-US" sz="3205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Nˆxk</a:t>
            </a:r>
            <a:r>
              <a:rPr lang="en-US" sz="32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(Global frame {N }):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985" y="5983651"/>
            <a:ext cx="8535293" cy="53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8"/>
              </a:lnSpc>
              <a:spcBef>
                <a:spcPct val="0"/>
              </a:spcBef>
            </a:pPr>
            <a:r>
              <a:rPr lang="en-US" sz="32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Covariance Matrix: </a:t>
            </a:r>
            <a:r>
              <a:rPr lang="en-US" sz="3205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NPk</a:t>
            </a:r>
            <a:endParaRPr lang="en-US" sz="3205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7684" y="6796521"/>
            <a:ext cx="7574514" cy="53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Pose covariances, Cross-covariances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83056" y="1438737"/>
            <a:ext cx="6622091" cy="6148664"/>
          </a:xfrm>
          <a:custGeom>
            <a:avLst/>
            <a:gdLst/>
            <a:ahLst/>
            <a:cxnLst/>
            <a:rect l="l" t="t" r="r" b="b"/>
            <a:pathLst>
              <a:path w="6622091" h="6148664">
                <a:moveTo>
                  <a:pt x="0" y="0"/>
                </a:moveTo>
                <a:lnTo>
                  <a:pt x="6622092" y="0"/>
                </a:lnTo>
                <a:lnTo>
                  <a:pt x="6622092" y="6148664"/>
                </a:lnTo>
                <a:lnTo>
                  <a:pt x="0" y="614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301" b="-596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03314" y="8188303"/>
            <a:ext cx="3310624" cy="1393947"/>
          </a:xfrm>
          <a:custGeom>
            <a:avLst/>
            <a:gdLst/>
            <a:ahLst/>
            <a:cxnLst/>
            <a:rect l="l" t="t" r="r" b="b"/>
            <a:pathLst>
              <a:path w="3310624" h="1393947">
                <a:moveTo>
                  <a:pt x="0" y="0"/>
                </a:moveTo>
                <a:lnTo>
                  <a:pt x="3310624" y="0"/>
                </a:lnTo>
                <a:lnTo>
                  <a:pt x="3310624" y="1393947"/>
                </a:lnTo>
                <a:lnTo>
                  <a:pt x="0" y="1393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26378" y="8668859"/>
            <a:ext cx="3722384" cy="432835"/>
          </a:xfrm>
          <a:custGeom>
            <a:avLst/>
            <a:gdLst/>
            <a:ahLst/>
            <a:cxnLst/>
            <a:rect l="l" t="t" r="r" b="b"/>
            <a:pathLst>
              <a:path w="3722384" h="432835">
                <a:moveTo>
                  <a:pt x="0" y="0"/>
                </a:moveTo>
                <a:lnTo>
                  <a:pt x="3722384" y="0"/>
                </a:lnTo>
                <a:lnTo>
                  <a:pt x="3722384" y="432835"/>
                </a:lnTo>
                <a:lnTo>
                  <a:pt x="0" y="43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6874" y="1444545"/>
            <a:ext cx="3945404" cy="6148664"/>
          </a:xfrm>
          <a:custGeom>
            <a:avLst/>
            <a:gdLst/>
            <a:ahLst/>
            <a:cxnLst/>
            <a:rect l="l" t="t" r="r" b="b"/>
            <a:pathLst>
              <a:path w="3945404" h="6148664">
                <a:moveTo>
                  <a:pt x="0" y="0"/>
                </a:moveTo>
                <a:lnTo>
                  <a:pt x="3945404" y="0"/>
                </a:lnTo>
                <a:lnTo>
                  <a:pt x="3945404" y="6148664"/>
                </a:lnTo>
                <a:lnTo>
                  <a:pt x="0" y="6148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56" t="-7500" r="-13855"/>
            </a:stretch>
          </a:blipFill>
          <a:ln w="38100" cap="sq">
            <a:solidFill>
              <a:srgbClr val="3ACC12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800921" y="8002784"/>
            <a:ext cx="6806220" cy="1828537"/>
          </a:xfrm>
          <a:custGeom>
            <a:avLst/>
            <a:gdLst/>
            <a:ahLst/>
            <a:cxnLst/>
            <a:rect l="l" t="t" r="r" b="b"/>
            <a:pathLst>
              <a:path w="6806220" h="1828537">
                <a:moveTo>
                  <a:pt x="0" y="0"/>
                </a:moveTo>
                <a:lnTo>
                  <a:pt x="6806220" y="0"/>
                </a:lnTo>
                <a:lnTo>
                  <a:pt x="6806220" y="1828537"/>
                </a:lnTo>
                <a:lnTo>
                  <a:pt x="0" y="1828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559708" y="20965"/>
            <a:ext cx="717810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Motion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475926" y="1438737"/>
            <a:ext cx="6073290" cy="6148664"/>
          </a:xfrm>
          <a:custGeom>
            <a:avLst/>
            <a:gdLst/>
            <a:ahLst/>
            <a:cxnLst/>
            <a:rect l="l" t="t" r="r" b="b"/>
            <a:pathLst>
              <a:path w="6073290" h="6148664">
                <a:moveTo>
                  <a:pt x="0" y="0"/>
                </a:moveTo>
                <a:lnTo>
                  <a:pt x="6073290" y="0"/>
                </a:lnTo>
                <a:lnTo>
                  <a:pt x="6073290" y="6148664"/>
                </a:lnTo>
                <a:lnTo>
                  <a:pt x="0" y="6148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006" r="-1562"/>
            </a:stretch>
          </a:blipFill>
          <a:ln w="38100" cap="sq">
            <a:solidFill>
              <a:srgbClr val="FC3319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66506" y="3273953"/>
            <a:ext cx="2146525" cy="1538728"/>
          </a:xfrm>
          <a:custGeom>
            <a:avLst/>
            <a:gdLst/>
            <a:ahLst/>
            <a:cxnLst/>
            <a:rect l="l" t="t" r="r" b="b"/>
            <a:pathLst>
              <a:path w="2146525" h="1538728">
                <a:moveTo>
                  <a:pt x="0" y="0"/>
                </a:moveTo>
                <a:lnTo>
                  <a:pt x="2146526" y="0"/>
                </a:lnTo>
                <a:lnTo>
                  <a:pt x="2146526" y="1538728"/>
                </a:lnTo>
                <a:lnTo>
                  <a:pt x="0" y="153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33567" y="1665847"/>
            <a:ext cx="6983720" cy="4754940"/>
          </a:xfrm>
          <a:custGeom>
            <a:avLst/>
            <a:gdLst/>
            <a:ahLst/>
            <a:cxnLst/>
            <a:rect l="l" t="t" r="r" b="b"/>
            <a:pathLst>
              <a:path w="6983720" h="4754940">
                <a:moveTo>
                  <a:pt x="0" y="0"/>
                </a:moveTo>
                <a:lnTo>
                  <a:pt x="6983720" y="0"/>
                </a:lnTo>
                <a:lnTo>
                  <a:pt x="6983720" y="4754940"/>
                </a:lnTo>
                <a:lnTo>
                  <a:pt x="0" y="4754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487"/>
            </a:stretch>
          </a:blipFill>
          <a:ln w="38100" cap="sq">
            <a:solidFill>
              <a:srgbClr val="FC3319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28700" y="1665847"/>
            <a:ext cx="6489322" cy="4754940"/>
          </a:xfrm>
          <a:custGeom>
            <a:avLst/>
            <a:gdLst/>
            <a:ahLst/>
            <a:cxnLst/>
            <a:rect l="l" t="t" r="r" b="b"/>
            <a:pathLst>
              <a:path w="6489322" h="4754940">
                <a:moveTo>
                  <a:pt x="0" y="0"/>
                </a:moveTo>
                <a:lnTo>
                  <a:pt x="6489322" y="0"/>
                </a:lnTo>
                <a:lnTo>
                  <a:pt x="6489322" y="4754940"/>
                </a:lnTo>
                <a:lnTo>
                  <a:pt x="0" y="4754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080" r="-19762"/>
            </a:stretch>
          </a:blipFill>
          <a:ln w="38100" cap="sq">
            <a:solidFill>
              <a:srgbClr val="3ACC12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 Scan Acquisition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18673"/>
            <a:ext cx="5015320" cy="53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8"/>
              </a:lnSpc>
              <a:spcBef>
                <a:spcPct val="0"/>
              </a:spcBef>
            </a:pPr>
            <a:r>
              <a:rPr lang="en-US" sz="320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 Representation: M</a:t>
            </a:r>
          </a:p>
        </p:txBody>
      </p:sp>
      <p:sp>
        <p:nvSpPr>
          <p:cNvPr id="10" name="Freeform 10"/>
          <p:cNvSpPr/>
          <p:nvPr/>
        </p:nvSpPr>
        <p:spPr>
          <a:xfrm>
            <a:off x="2028815" y="8011402"/>
            <a:ext cx="7573110" cy="483905"/>
          </a:xfrm>
          <a:custGeom>
            <a:avLst/>
            <a:gdLst/>
            <a:ahLst/>
            <a:cxnLst/>
            <a:rect l="l" t="t" r="r" b="b"/>
            <a:pathLst>
              <a:path w="7573110" h="483905">
                <a:moveTo>
                  <a:pt x="0" y="0"/>
                </a:moveTo>
                <a:lnTo>
                  <a:pt x="7573110" y="0"/>
                </a:lnTo>
                <a:lnTo>
                  <a:pt x="7573110" y="483905"/>
                </a:lnTo>
                <a:lnTo>
                  <a:pt x="0" y="483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28815" y="8826921"/>
            <a:ext cx="8384216" cy="525382"/>
          </a:xfrm>
          <a:custGeom>
            <a:avLst/>
            <a:gdLst/>
            <a:ahLst/>
            <a:cxnLst/>
            <a:rect l="l" t="t" r="r" b="b"/>
            <a:pathLst>
              <a:path w="8384216" h="525382">
                <a:moveTo>
                  <a:pt x="0" y="0"/>
                </a:moveTo>
                <a:lnTo>
                  <a:pt x="8384217" y="0"/>
                </a:lnTo>
                <a:lnTo>
                  <a:pt x="8384217" y="525381"/>
                </a:lnTo>
                <a:lnTo>
                  <a:pt x="0" y="525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03456" y="4819967"/>
            <a:ext cx="10810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Lidar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14347" y="-8648372"/>
            <a:ext cx="1059307" cy="18288000"/>
          </a:xfrm>
          <a:custGeom>
            <a:avLst/>
            <a:gdLst/>
            <a:ahLst/>
            <a:cxnLst/>
            <a:rect l="l" t="t" r="r" b="b"/>
            <a:pathLst>
              <a:path w="1059307" h="18288000">
                <a:moveTo>
                  <a:pt x="0" y="0"/>
                </a:moveTo>
                <a:lnTo>
                  <a:pt x="1059306" y="0"/>
                </a:lnTo>
                <a:lnTo>
                  <a:pt x="105930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342" t="-1039" r="-2380180" b="-29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6826" y="2874798"/>
            <a:ext cx="4814074" cy="2268702"/>
          </a:xfrm>
          <a:custGeom>
            <a:avLst/>
            <a:gdLst/>
            <a:ahLst/>
            <a:cxnLst/>
            <a:rect l="l" t="t" r="r" b="b"/>
            <a:pathLst>
              <a:path w="4814074" h="2268702">
                <a:moveTo>
                  <a:pt x="0" y="0"/>
                </a:moveTo>
                <a:lnTo>
                  <a:pt x="4814074" y="0"/>
                </a:lnTo>
                <a:lnTo>
                  <a:pt x="4814074" y="2268702"/>
                </a:lnTo>
                <a:lnTo>
                  <a:pt x="0" y="226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970715"/>
            <a:ext cx="10264013" cy="2133305"/>
          </a:xfrm>
          <a:custGeom>
            <a:avLst/>
            <a:gdLst/>
            <a:ahLst/>
            <a:cxnLst/>
            <a:rect l="l" t="t" r="r" b="b"/>
            <a:pathLst>
              <a:path w="10264013" h="2133305">
                <a:moveTo>
                  <a:pt x="0" y="0"/>
                </a:moveTo>
                <a:lnTo>
                  <a:pt x="10264013" y="0"/>
                </a:lnTo>
                <a:lnTo>
                  <a:pt x="10264013" y="2133305"/>
                </a:lnTo>
                <a:lnTo>
                  <a:pt x="0" y="2133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1292713" y="1394749"/>
            <a:ext cx="5236797" cy="8011216"/>
          </a:xfrm>
          <a:custGeom>
            <a:avLst/>
            <a:gdLst/>
            <a:ahLst/>
            <a:cxnLst/>
            <a:rect l="l" t="t" r="r" b="b"/>
            <a:pathLst>
              <a:path w="5236797" h="8011216">
                <a:moveTo>
                  <a:pt x="0" y="0"/>
                </a:moveTo>
                <a:lnTo>
                  <a:pt x="5236797" y="0"/>
                </a:lnTo>
                <a:lnTo>
                  <a:pt x="5236797" y="8011217"/>
                </a:lnTo>
                <a:lnTo>
                  <a:pt x="0" y="8011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371" t="-18456" r="-51318"/>
            </a:stretch>
          </a:blipFill>
          <a:ln w="38100" cap="sq">
            <a:solidFill>
              <a:srgbClr val="FC3319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318247" y="20965"/>
            <a:ext cx="764198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 New Pose Addition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86292"/>
            <a:ext cx="6324779" cy="64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3771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State vector Expansion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05475"/>
            <a:ext cx="7610326" cy="63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37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Covariance Matrix Expansion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537</Words>
  <Application>Microsoft Office PowerPoint</Application>
  <PresentationFormat>Custom</PresentationFormat>
  <Paragraphs>121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Canva Sans Bold</vt:lpstr>
      <vt:lpstr>Canva Sans</vt:lpstr>
      <vt:lpstr>Arial</vt:lpstr>
      <vt:lpstr>Calibri</vt:lpstr>
      <vt:lpstr>Schoolbell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PEKF_ICP_Slam (Hands_On_Localization)</dc:title>
  <cp:lastModifiedBy>Pravin Oli</cp:lastModifiedBy>
  <cp:revision>8</cp:revision>
  <dcterms:created xsi:type="dcterms:W3CDTF">2006-08-16T00:00:00Z</dcterms:created>
  <dcterms:modified xsi:type="dcterms:W3CDTF">2025-05-25T18:22:20Z</dcterms:modified>
  <dc:identifier>DAGoLEXb0ts</dc:identifier>
</cp:coreProperties>
</file>